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677" r:id="rId3"/>
    <p:sldId id="676" r:id="rId4"/>
    <p:sldId id="680" r:id="rId5"/>
    <p:sldId id="678" r:id="rId6"/>
    <p:sldId id="679" r:id="rId7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0">
          <p15:clr>
            <a:srgbClr val="A4A3A4"/>
          </p15:clr>
        </p15:guide>
        <p15:guide id="2" orient="horz" pos="4254">
          <p15:clr>
            <a:srgbClr val="A4A3A4"/>
          </p15:clr>
        </p15:guide>
        <p15:guide id="3" orient="horz" pos="1877">
          <p15:clr>
            <a:srgbClr val="A4A3A4"/>
          </p15:clr>
        </p15:guide>
        <p15:guide id="4" orient="horz" pos="909">
          <p15:clr>
            <a:srgbClr val="A4A3A4"/>
          </p15:clr>
        </p15:guide>
        <p15:guide id="5" pos="3898">
          <p15:clr>
            <a:srgbClr val="A4A3A4"/>
          </p15:clr>
        </p15:guide>
        <p15:guide id="6" pos="4134">
          <p15:clr>
            <a:srgbClr val="A4A3A4"/>
          </p15:clr>
        </p15:guide>
        <p15:guide id="7" pos="2717">
          <p15:clr>
            <a:srgbClr val="A4A3A4"/>
          </p15:clr>
        </p15:guide>
        <p15:guide id="8" pos="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E9"/>
    <a:srgbClr val="0C59A9"/>
    <a:srgbClr val="102B7F"/>
    <a:srgbClr val="0E2A80"/>
    <a:srgbClr val="1F4585"/>
    <a:srgbClr val="073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860" y="78"/>
      </p:cViewPr>
      <p:guideLst>
        <p:guide orient="horz" pos="2590"/>
        <p:guide orient="horz" pos="4254"/>
        <p:guide orient="horz" pos="1877"/>
        <p:guide orient="horz" pos="909"/>
        <p:guide pos="3898"/>
        <p:guide pos="4134"/>
        <p:guide pos="2717"/>
        <p:guide pos="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dirty="0"/>
              <a:t>Hydratationswärmeentwicklung verschiedener Zementarten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CEM 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Tabelle1!$B$2:$B$10</c:f>
              <c:numCache>
                <c:formatCode>General</c:formatCode>
                <c:ptCount val="9"/>
                <c:pt idx="0">
                  <c:v>1.5</c:v>
                </c:pt>
                <c:pt idx="1">
                  <c:v>3</c:v>
                </c:pt>
                <c:pt idx="2">
                  <c:v>5.0999999999999996</c:v>
                </c:pt>
                <c:pt idx="3">
                  <c:v>3</c:v>
                </c:pt>
                <c:pt idx="4">
                  <c:v>2</c:v>
                </c:pt>
                <c:pt idx="5">
                  <c:v>1.4</c:v>
                </c:pt>
                <c:pt idx="6">
                  <c:v>0.9</c:v>
                </c:pt>
                <c:pt idx="7">
                  <c:v>0.6</c:v>
                </c:pt>
                <c:pt idx="8">
                  <c:v>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65-4E2F-965C-82BCF1E6FA0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CEM II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Tabelle1!$C$2:$C$10</c:f>
              <c:numCache>
                <c:formatCode>General</c:formatCode>
                <c:ptCount val="9"/>
                <c:pt idx="0">
                  <c:v>1</c:v>
                </c:pt>
                <c:pt idx="1">
                  <c:v>0.6</c:v>
                </c:pt>
                <c:pt idx="2">
                  <c:v>1.4</c:v>
                </c:pt>
                <c:pt idx="3">
                  <c:v>2</c:v>
                </c:pt>
                <c:pt idx="4">
                  <c:v>1.5</c:v>
                </c:pt>
                <c:pt idx="5">
                  <c:v>0.9</c:v>
                </c:pt>
                <c:pt idx="6">
                  <c:v>0.7</c:v>
                </c:pt>
                <c:pt idx="7">
                  <c:v>0.6</c:v>
                </c:pt>
                <c:pt idx="8">
                  <c:v>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465-4E2F-965C-82BCF1E6FA0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CEM III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Tabelle1!$D$2:$D$10</c:f>
              <c:numCache>
                <c:formatCode>General</c:formatCode>
                <c:ptCount val="9"/>
                <c:pt idx="0">
                  <c:v>1</c:v>
                </c:pt>
                <c:pt idx="1">
                  <c:v>0.2</c:v>
                </c:pt>
                <c:pt idx="2">
                  <c:v>1.2</c:v>
                </c:pt>
                <c:pt idx="3">
                  <c:v>1</c:v>
                </c:pt>
                <c:pt idx="4">
                  <c:v>0.7</c:v>
                </c:pt>
                <c:pt idx="5">
                  <c:v>0.7</c:v>
                </c:pt>
                <c:pt idx="6">
                  <c:v>0.95</c:v>
                </c:pt>
                <c:pt idx="7">
                  <c:v>0.6</c:v>
                </c:pt>
                <c:pt idx="8">
                  <c:v>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465-4E2F-965C-82BCF1E6F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075280"/>
        <c:axId val="481075936"/>
      </c:scatterChart>
      <c:valAx>
        <c:axId val="48107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Zeit in 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1075936"/>
        <c:crosses val="autoZero"/>
        <c:crossBetween val="midCat"/>
      </c:valAx>
      <c:valAx>
        <c:axId val="48107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Hydratationswärmentwicklung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1075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027B-B9B6-E04A-991E-3D3F95029794}" type="datetime1">
              <a:rPr lang="de-DE" smtClean="0"/>
              <a:t>18.07.2024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97FE4-B0F5-A449-8EE5-5B2D43497A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45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8A55-2845-EF4C-BC15-901FF0EE7C7D}" type="datetime1">
              <a:rPr lang="de-DE" smtClean="0"/>
              <a:t>18.07.2024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64FC-C5FD-0D4D-89CF-E4F1094D2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31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64FC-C5FD-0D4D-89CF-E4F1094D22E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5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264FC-C5FD-0D4D-89CF-E4F1094D22E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11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für PPT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041" y="2130426"/>
            <a:ext cx="8593837" cy="948988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7041" y="3296885"/>
            <a:ext cx="8593837" cy="234191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9" name="Bild 8" descr="LOGO_HS-GM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27" y="1"/>
            <a:ext cx="2228272" cy="843938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7" y="2044127"/>
            <a:ext cx="5714423" cy="1390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FFFFFF"/>
                </a:solidFill>
              </a:defRPr>
            </a:lvl1pPr>
            <a:lvl2pPr marL="0" indent="0">
              <a:buFontTx/>
              <a:buNone/>
              <a:defRPr sz="2400">
                <a:solidFill>
                  <a:srgbClr val="FFFFFF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7" name="Bild 6" descr="Leiste unten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318"/>
            <a:ext cx="9144000" cy="35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95" y="274640"/>
            <a:ext cx="6396623" cy="86128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836A5F54-42CB-1C4B-8DC5-F56CE8DE2001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92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23636"/>
            <a:ext cx="2057400" cy="520252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23636"/>
            <a:ext cx="6019800" cy="5202527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36F6EDEE-E117-2747-B9B3-6CD35E7B6DF6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60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35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041" y="2130426"/>
            <a:ext cx="8593837" cy="948988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7041" y="3296885"/>
            <a:ext cx="8593837" cy="234191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BBB87DD9-FDCA-594E-A370-A1EE20AB37EE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71390" y="12502"/>
            <a:ext cx="4515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Wegebau – Modul – 12040 – 2 Semester – Prof.</a:t>
            </a:r>
            <a:r>
              <a:rPr lang="de-DE" sz="1400" baseline="0" dirty="0"/>
              <a:t> Dr. A. Thon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8494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/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2700" y="6525234"/>
            <a:ext cx="361777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18223" y="274640"/>
            <a:ext cx="6520596" cy="86128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77E3378-9DB8-8D4C-ADEF-B0C4D38B2996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87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223" y="274640"/>
            <a:ext cx="6485960" cy="86128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2876" y="113592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2000"/>
            </a:lvl1pPr>
            <a:lvl2pPr marL="720725" indent="-227013">
              <a:defRPr sz="1800"/>
            </a:lvl2pPr>
            <a:lvl3pPr marL="1071563" indent="-157163">
              <a:defRPr sz="1600"/>
            </a:lvl3pPr>
            <a:lvl4pPr marL="1522413" indent="-150813">
              <a:defRPr sz="1600"/>
            </a:lvl4pPr>
            <a:lvl5pPr marL="1973263" indent="-1444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35920"/>
            <a:ext cx="4038600" cy="4525963"/>
          </a:xfrm>
        </p:spPr>
        <p:txBody>
          <a:bodyPr>
            <a:normAutofit/>
          </a:bodyPr>
          <a:lstStyle>
            <a:lvl1pPr marL="179388" indent="-179388">
              <a:defRPr sz="2000"/>
            </a:lvl1pPr>
            <a:lvl2pPr marL="720725" indent="-227013">
              <a:defRPr sz="1800"/>
            </a:lvl2pPr>
            <a:lvl3pPr marL="1071563" indent="-157163">
              <a:defRPr sz="1600"/>
            </a:lvl3pPr>
            <a:lvl4pPr marL="1522413" indent="-150813">
              <a:defRPr sz="1600"/>
            </a:lvl4pPr>
            <a:lvl5pPr marL="1973263" indent="-1444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4C355BE-CB54-C141-BD6E-F909ADB99E4E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07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8585" y="274640"/>
            <a:ext cx="6404779" cy="861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295" y="1141577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4295" y="1781339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 marL="720725" indent="-227013"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41577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81339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68867D48-2093-6B42-93FD-30E89AA66DBA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97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95" y="274640"/>
            <a:ext cx="6535169" cy="86128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 userDrawn="1"/>
        </p:nvGraphicFramePr>
        <p:xfrm>
          <a:off x="8915986" y="290642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mpd="sng">
                      <a:solidFill>
                        <a:prstClr val="white"/>
                      </a:solidFill>
                      <a:prstDash val="solid"/>
                    </a:lnL>
                    <a:lnR w="3175" cmpd="sng">
                      <a:solidFill>
                        <a:prstClr val="white"/>
                      </a:solidFill>
                      <a:prstDash val="solid"/>
                    </a:lnR>
                    <a:lnT w="3175" cmpd="sng">
                      <a:solidFill>
                        <a:prstClr val="white"/>
                      </a:solidFill>
                      <a:prstDash val="solid"/>
                    </a:lnT>
                    <a:lnB w="3175" cmpd="sng">
                      <a:solidFill>
                        <a:prstClr val="whit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abellenplatzhalter 16"/>
          <p:cNvSpPr>
            <a:spLocks noGrp="1"/>
          </p:cNvSpPr>
          <p:nvPr>
            <p:ph type="tbl" sz="quarter" idx="13"/>
          </p:nvPr>
        </p:nvSpPr>
        <p:spPr>
          <a:xfrm>
            <a:off x="422275" y="1136650"/>
            <a:ext cx="7662863" cy="45862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CB34954D-4EF7-F04B-9C07-F16FF9A9B70E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05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195" y="274640"/>
            <a:ext cx="6615988" cy="8612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423520" y="1135756"/>
            <a:ext cx="8524976" cy="449308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7D34B033-6FE0-234A-8E95-AE8486852072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821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6BDC0CD2-8C2D-2241-A29F-C328FC457FB1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41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649" y="4800600"/>
            <a:ext cx="5486400" cy="5667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964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964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BFEDB995-E55B-3841-9A34-A3C5593A4675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558807" y="6581778"/>
            <a:ext cx="573654" cy="25656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92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4532" y="1135920"/>
            <a:ext cx="8347570" cy="4883724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9227" y="6525234"/>
            <a:ext cx="3617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6594" y="6583363"/>
            <a:ext cx="1152689" cy="25498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0F70D4E-C624-F943-8CA1-CD1904850507}" type="datetime1">
              <a:rPr lang="de-DE" smtClean="0"/>
              <a:t>18.07.2024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70352" y="6581778"/>
            <a:ext cx="573654" cy="25656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4AE7A97-DBBF-7140-B77C-6C55673733F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Bild 10" descr="LOGO_HS-GM_rg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27" y="1"/>
            <a:ext cx="2228272" cy="8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50" r:id="rId3"/>
    <p:sldLayoutId id="2147483652" r:id="rId4"/>
    <p:sldLayoutId id="2147483653" r:id="rId5"/>
    <p:sldLayoutId id="214748366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 cap="all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79388" indent="-179388" algn="l" defTabSz="457200" rtl="0" eaLnBrk="1" latinLnBrk="0" hangingPunct="1">
        <a:spcBef>
          <a:spcPts val="576"/>
        </a:spcBef>
        <a:spcAft>
          <a:spcPts val="0"/>
        </a:spcAft>
        <a:buSzPct val="8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20725" indent="-227013" algn="l" defTabSz="457200" rtl="0" eaLnBrk="1" latinLnBrk="0" hangingPunct="1">
        <a:spcBef>
          <a:spcPts val="576"/>
        </a:spcBef>
        <a:spcAft>
          <a:spcPts val="0"/>
        </a:spcAft>
        <a:buSzPct val="8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071563" indent="-157163" algn="l" defTabSz="457200" rtl="0" eaLnBrk="1" latinLnBrk="0" hangingPunct="1">
        <a:spcBef>
          <a:spcPts val="576"/>
        </a:spcBef>
        <a:spcAft>
          <a:spcPts val="0"/>
        </a:spcAft>
        <a:buSzPct val="8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522413" indent="-150813" algn="l" defTabSz="457200" rtl="0" eaLnBrk="1" latinLnBrk="0" hangingPunct="1">
        <a:spcBef>
          <a:spcPts val="576"/>
        </a:spcBef>
        <a:spcAft>
          <a:spcPts val="0"/>
        </a:spcAft>
        <a:buSzPct val="8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973263" indent="-144463" algn="l" defTabSz="457200" rtl="0" eaLnBrk="1" latinLnBrk="0" hangingPunct="1">
        <a:spcBef>
          <a:spcPts val="576"/>
        </a:spcBef>
        <a:spcAft>
          <a:spcPts val="0"/>
        </a:spcAft>
        <a:buSzPct val="8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ctrTitle"/>
          </p:nvPr>
        </p:nvSpPr>
        <p:spPr>
          <a:xfrm>
            <a:off x="287041" y="1186380"/>
            <a:ext cx="85938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3200" dirty="0"/>
            </a:br>
            <a:r>
              <a:rPr lang="de-DE" sz="3200" dirty="0"/>
              <a:t>Temperaturentwicklung von Beton beim Aushärten</a:t>
            </a: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r>
              <a:rPr lang="de-DE" sz="2400" dirty="0"/>
              <a:t>Simon-Johannes Stein, (M.Sc.)</a:t>
            </a:r>
            <a:br>
              <a:rPr lang="de-DE" sz="2400" dirty="0"/>
            </a:br>
            <a:r>
              <a:rPr lang="de-DE" sz="2400" dirty="0"/>
              <a:t>Norman Häußer, (B.Eng.)</a:t>
            </a:r>
          </a:p>
        </p:txBody>
      </p:sp>
    </p:spTree>
    <p:extLst>
      <p:ext uri="{BB962C8B-B14F-4D97-AF65-F5344CB8AC3E}">
        <p14:creationId xmlns:p14="http://schemas.microsoft.com/office/powerpoint/2010/main" val="366651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44387079-CBB5-4144-909D-BB6B0BA683E1}"/>
              </a:ext>
            </a:extLst>
          </p:cNvPr>
          <p:cNvSpPr txBox="1"/>
          <p:nvPr/>
        </p:nvSpPr>
        <p:spPr>
          <a:xfrm>
            <a:off x="354564" y="110595"/>
            <a:ext cx="955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Hydratationswärmeentwicklung</a:t>
            </a: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CA5E1FC-5089-457B-984A-896A85BCB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4" y="831416"/>
            <a:ext cx="8114190" cy="576883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514AE60-0E00-42D6-9FD5-4FC54DA325FF}"/>
              </a:ext>
            </a:extLst>
          </p:cNvPr>
          <p:cNvSpPr/>
          <p:nvPr/>
        </p:nvSpPr>
        <p:spPr>
          <a:xfrm>
            <a:off x="425302" y="6415580"/>
            <a:ext cx="7102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Grafische Übersicht möglicher Fragestellungen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Eigene Darstellung (Normen Häußer)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11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44387079-CBB5-4144-909D-BB6B0BA683E1}"/>
              </a:ext>
            </a:extLst>
          </p:cNvPr>
          <p:cNvSpPr txBox="1"/>
          <p:nvPr/>
        </p:nvSpPr>
        <p:spPr>
          <a:xfrm>
            <a:off x="354564" y="110595"/>
            <a:ext cx="9554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Bestandteile von Beton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F41F8A-20C2-426E-879B-CEDB11F08014}"/>
              </a:ext>
            </a:extLst>
          </p:cNvPr>
          <p:cNvSpPr txBox="1"/>
          <p:nvPr/>
        </p:nvSpPr>
        <p:spPr>
          <a:xfrm>
            <a:off x="1210222" y="1378848"/>
            <a:ext cx="12258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Zement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1F79AD-CE1C-43D3-929C-6ECA1C6AD452}"/>
              </a:ext>
            </a:extLst>
          </p:cNvPr>
          <p:cNvSpPr txBox="1"/>
          <p:nvPr/>
        </p:nvSpPr>
        <p:spPr>
          <a:xfrm>
            <a:off x="2959946" y="1378847"/>
            <a:ext cx="122584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Wasser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30AB31-3206-4BDE-9FC1-CBDE947E83D1}"/>
              </a:ext>
            </a:extLst>
          </p:cNvPr>
          <p:cNvSpPr txBox="1"/>
          <p:nvPr/>
        </p:nvSpPr>
        <p:spPr>
          <a:xfrm>
            <a:off x="1823146" y="2300928"/>
            <a:ext cx="189546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Zementleim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F24537-A60E-487E-B3B6-D255D3A169B5}"/>
              </a:ext>
            </a:extLst>
          </p:cNvPr>
          <p:cNvSpPr txBox="1"/>
          <p:nvPr/>
        </p:nvSpPr>
        <p:spPr>
          <a:xfrm>
            <a:off x="1824804" y="3334391"/>
            <a:ext cx="1892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Frischbeton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7873AE-0FA7-4503-ADF9-D2E51EE94003}"/>
              </a:ext>
            </a:extLst>
          </p:cNvPr>
          <p:cNvSpPr txBox="1"/>
          <p:nvPr/>
        </p:nvSpPr>
        <p:spPr>
          <a:xfrm>
            <a:off x="1994594" y="5248319"/>
            <a:ext cx="155256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Festbeton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EB8D82-5F1C-437F-B450-0D8B23DC9C30}"/>
              </a:ext>
            </a:extLst>
          </p:cNvPr>
          <p:cNvSpPr txBox="1"/>
          <p:nvPr/>
        </p:nvSpPr>
        <p:spPr>
          <a:xfrm>
            <a:off x="5044919" y="5067902"/>
            <a:ext cx="185736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Zusatzmittel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A3FDD2-EA46-4804-A83C-E21777D634E5}"/>
              </a:ext>
            </a:extLst>
          </p:cNvPr>
          <p:cNvSpPr txBox="1"/>
          <p:nvPr/>
        </p:nvSpPr>
        <p:spPr>
          <a:xfrm>
            <a:off x="5485849" y="3334390"/>
            <a:ext cx="240029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Zuschlagsstoffe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7C046D2-5284-47C1-95B4-FBC585D42C37}"/>
              </a:ext>
            </a:extLst>
          </p:cNvPr>
          <p:cNvSpPr txBox="1"/>
          <p:nvPr/>
        </p:nvSpPr>
        <p:spPr>
          <a:xfrm>
            <a:off x="5044919" y="1378848"/>
            <a:ext cx="253364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Gesteinskörnung</a:t>
            </a:r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298D02BF-19E8-4C95-8A79-6E6072DAC8D1}"/>
              </a:ext>
            </a:extLst>
          </p:cNvPr>
          <p:cNvCxnSpPr>
            <a:stCxn id="2" idx="2"/>
            <a:endCxn id="5" idx="0"/>
          </p:cNvCxnSpPr>
          <p:nvPr/>
        </p:nvCxnSpPr>
        <p:spPr>
          <a:xfrm rot="16200000" flipH="1">
            <a:off x="2066804" y="1596854"/>
            <a:ext cx="460415" cy="94773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36753E68-D096-4D7A-A417-9ACFADAF32EF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rot="5400000">
            <a:off x="2941665" y="1669724"/>
            <a:ext cx="460416" cy="8019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98F77E53-FD7B-4E95-B91D-42ECFC97E6FB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2770877" y="2762593"/>
            <a:ext cx="0" cy="571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C7CBC2A-080B-49ED-B0E7-83D474232B43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770877" y="3796056"/>
            <a:ext cx="0" cy="14522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BEE5415D-24D5-4FAD-9BD0-0EB3C5344361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>
            <a:off x="4267409" y="1290055"/>
            <a:ext cx="1493877" cy="259479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2C7213AD-37DE-4BED-8DC8-B8F8F8942F45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4208729" y="3303027"/>
            <a:ext cx="1273097" cy="225665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381270B-AAFC-48D3-B65C-36E45D2B57C8}"/>
              </a:ext>
            </a:extLst>
          </p:cNvPr>
          <p:cNvCxnSpPr>
            <a:stCxn id="14" idx="1"/>
            <a:endCxn id="11" idx="3"/>
          </p:cNvCxnSpPr>
          <p:nvPr/>
        </p:nvCxnSpPr>
        <p:spPr>
          <a:xfrm flipH="1">
            <a:off x="3716950" y="3565223"/>
            <a:ext cx="176889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083A4935-065A-40C4-905F-C408B52604E8}"/>
              </a:ext>
            </a:extLst>
          </p:cNvPr>
          <p:cNvSpPr txBox="1"/>
          <p:nvPr/>
        </p:nvSpPr>
        <p:spPr>
          <a:xfrm>
            <a:off x="354564" y="4137021"/>
            <a:ext cx="1857369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Hydratation (Aushärten)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8512B0-871A-43D3-8A39-F070EADE18FB}"/>
              </a:ext>
            </a:extLst>
          </p:cNvPr>
          <p:cNvSpPr/>
          <p:nvPr/>
        </p:nvSpPr>
        <p:spPr>
          <a:xfrm>
            <a:off x="1477926" y="6155083"/>
            <a:ext cx="7102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Ballay</a:t>
            </a:r>
            <a:r>
              <a:rPr lang="de-DE" dirty="0"/>
              <a:t>, F. (2018): Bautechnik Fachkunde. Europa Lehrmittel, verändert durch Simon-Johannes Stein, 2024.</a:t>
            </a:r>
          </a:p>
        </p:txBody>
      </p:sp>
    </p:spTree>
    <p:extLst>
      <p:ext uri="{BB962C8B-B14F-4D97-AF65-F5344CB8AC3E}">
        <p14:creationId xmlns:p14="http://schemas.microsoft.com/office/powerpoint/2010/main" val="234064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44387079-CBB5-4144-909D-BB6B0BA683E1}"/>
              </a:ext>
            </a:extLst>
          </p:cNvPr>
          <p:cNvSpPr txBox="1"/>
          <p:nvPr/>
        </p:nvSpPr>
        <p:spPr>
          <a:xfrm>
            <a:off x="354564" y="110595"/>
            <a:ext cx="955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Hydratationswärmeentwicklung</a:t>
            </a: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CD2CB1A1-5FC8-4784-848A-7F0E6281A20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71525" y="1138723"/>
          <a:ext cx="760095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554D60BF-48CD-4236-A4C2-F1DA8AD39105}"/>
              </a:ext>
            </a:extLst>
          </p:cNvPr>
          <p:cNvSpPr/>
          <p:nvPr/>
        </p:nvSpPr>
        <p:spPr>
          <a:xfrm>
            <a:off x="520331" y="3776274"/>
            <a:ext cx="7852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Quelle: Hydratationswärmeentwicklung verschiedener Zementarten</a:t>
            </a:r>
          </a:p>
          <a:p>
            <a:r>
              <a:rPr lang="de-DE" dirty="0">
                <a:latin typeface="Arial" panose="020B0604020202020204" pitchFamily="34" charset="0"/>
              </a:rPr>
              <a:t>Verein Deutscher Zementwerke e.V. (Hrsg.) (2008): Zement-Taschenbuch 2008, 51. Ausgabe, Düsseldorf: Verlag Bau+ Technik GmbH, 2008, S. 122</a:t>
            </a:r>
          </a:p>
          <a:p>
            <a:r>
              <a:rPr lang="de-DE" dirty="0">
                <a:latin typeface="Arial" panose="020B0604020202020204" pitchFamily="34" charset="0"/>
              </a:rPr>
              <a:t>URL:https://www.google.com/url?sa=t&amp;rct=j&amp;q=&amp;esrc=s&amp;source=web&amp;cd=&amp;cad=rja&amp;uact=8&amp;ved=2ahUKEwiPk6uRkcf8AhXmyAIHHVSLCLUQFnoECBUQAQ&amp;url=https%3A%2F%2Fwww.vdz-online.de%2Ffileadmin%2Fwissensportal%2Fpublikationen%2Fzementindustrie%2FZement-Taschenbuch_2008.pdf&amp;usg=AOvVaw1XMIO1Fl3c2jKhKqk0Fnc_  </a:t>
            </a:r>
          </a:p>
          <a:p>
            <a:r>
              <a:rPr lang="de-DE" dirty="0">
                <a:latin typeface="Arial" panose="020B0604020202020204" pitchFamily="34" charset="0"/>
              </a:rPr>
              <a:t>(zuletzt abgerufen am 15.01.2023 um 14.11 Uhr), </a:t>
            </a:r>
            <a:r>
              <a:rPr lang="de-DE" dirty="0" err="1">
                <a:latin typeface="Arial" panose="020B0604020202020204" pitchFamily="34" charset="0"/>
              </a:rPr>
              <a:t>veränder</a:t>
            </a:r>
            <a:r>
              <a:rPr lang="de-DE" dirty="0">
                <a:latin typeface="Arial" panose="020B0604020202020204" pitchFamily="34" charset="0"/>
              </a:rPr>
              <a:t> durch Simon-Johannes Stein, 2024. </a:t>
            </a:r>
          </a:p>
        </p:txBody>
      </p:sp>
    </p:spTree>
    <p:extLst>
      <p:ext uri="{BB962C8B-B14F-4D97-AF65-F5344CB8AC3E}">
        <p14:creationId xmlns:p14="http://schemas.microsoft.com/office/powerpoint/2010/main" val="8424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44387079-CBB5-4144-909D-BB6B0BA683E1}"/>
              </a:ext>
            </a:extLst>
          </p:cNvPr>
          <p:cNvSpPr txBox="1"/>
          <p:nvPr/>
        </p:nvSpPr>
        <p:spPr>
          <a:xfrm>
            <a:off x="354564" y="110595"/>
            <a:ext cx="9554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der Wärmeentwicklung 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BD477A-ACD3-4EF7-A413-95AA9B17A4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8" t="9591" r="991" b="5366"/>
          <a:stretch/>
        </p:blipFill>
        <p:spPr bwMode="auto">
          <a:xfrm>
            <a:off x="412944" y="675690"/>
            <a:ext cx="8127676" cy="5907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8742264-AB43-4CDD-8F2D-532FCBFB1FB6}"/>
              </a:ext>
            </a:extLst>
          </p:cNvPr>
          <p:cNvSpPr/>
          <p:nvPr/>
        </p:nvSpPr>
        <p:spPr>
          <a:xfrm>
            <a:off x="425301" y="6415580"/>
            <a:ext cx="8798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Temperaturverteilung und -verlauf bei der Hydratation, Expositionsklasse XC 3, Zementfestigkeitsklasse 42,5 R/ 52,5 			N/ 52,5 R, unter 20 °C Umgebungstemperatur.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Eigene Darstellung (</a:t>
            </a:r>
            <a:r>
              <a:rPr lang="de-DE" dirty="0"/>
              <a:t>Nomen Häußer)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erstellt mittels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Studentenversion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11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44387079-CBB5-4144-909D-BB6B0BA683E1}"/>
              </a:ext>
            </a:extLst>
          </p:cNvPr>
          <p:cNvSpPr txBox="1"/>
          <p:nvPr/>
        </p:nvSpPr>
        <p:spPr>
          <a:xfrm>
            <a:off x="354564" y="110595"/>
            <a:ext cx="9554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der Wärmeentwicklung 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7200"/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3A6AA6-1908-4952-BD46-7C3CACE8A4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14602" r="46" b="5134"/>
          <a:stretch/>
        </p:blipFill>
        <p:spPr bwMode="auto">
          <a:xfrm>
            <a:off x="264276" y="699730"/>
            <a:ext cx="8574404" cy="5825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C0FB615-69DD-4A21-B402-BFE4F75E9475}"/>
              </a:ext>
            </a:extLst>
          </p:cNvPr>
          <p:cNvSpPr/>
          <p:nvPr/>
        </p:nvSpPr>
        <p:spPr>
          <a:xfrm>
            <a:off x="425302" y="6415580"/>
            <a:ext cx="8718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Temperaturverteilung und -verlauf bei der Hydratation, Expositionsklasse XC 3, Zementfestigkeitsklasse 42,5 R/ 52,5 			N/ 52,5 R, unter 20°C, in feuchtem Lehm ohne Sonneneinstrahlung.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Eigene Darstellung (</a:t>
            </a:r>
            <a:r>
              <a:rPr lang="de-DE" dirty="0"/>
              <a:t>Nomen Häußer)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erstellt mittels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Ansys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Studentenversion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42430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Wilms_Frederick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55A97"/>
      </a:accent1>
      <a:accent2>
        <a:srgbClr val="982331"/>
      </a:accent2>
      <a:accent3>
        <a:srgbClr val="8BBC3D"/>
      </a:accent3>
      <a:accent4>
        <a:srgbClr val="F3DB40"/>
      </a:accent4>
      <a:accent5>
        <a:srgbClr val="0098C2"/>
      </a:accent5>
      <a:accent6>
        <a:srgbClr val="E38423"/>
      </a:accent6>
      <a:hlink>
        <a:srgbClr val="D63D82"/>
      </a:hlink>
      <a:folHlink>
        <a:srgbClr val="5D25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Standarddesign.thmx</Template>
  <TotalTime>0</TotalTime>
  <Words>329</Words>
  <Application>Microsoft Office PowerPoint</Application>
  <PresentationFormat>Bildschirmpräsentation (4:3)</PresentationFormat>
  <Paragraphs>36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Standarddesign</vt:lpstr>
      <vt:lpstr> Temperaturentwicklung von Beton beim Aushärten   Simon-Johannes Stein, (M.Sc.) Norman Häußer, (B.Eng.)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Ingrid</dc:creator>
  <cp:lastModifiedBy>Stein, B.Eng. Simon-Johannes</cp:lastModifiedBy>
  <cp:revision>240</cp:revision>
  <cp:lastPrinted>2024-06-10T08:33:48Z</cp:lastPrinted>
  <dcterms:created xsi:type="dcterms:W3CDTF">2012-09-25T07:48:15Z</dcterms:created>
  <dcterms:modified xsi:type="dcterms:W3CDTF">2024-07-18T06:08:43Z</dcterms:modified>
</cp:coreProperties>
</file>